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系列节目由以下节目组成：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《年夜饭，谁来做》、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《年夜饭，乐翻天》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《我爱我的祖国-全球华人年夜饭大联欢》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在以上三个节目播出之后，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拟打造一档周播的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美食综艺真人秀节目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《中国食在棒》（名称暂定）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以延续频道风格、强化定位。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S_0100.jpg" descr="PS_01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98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14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2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32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41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12.jpg" descr="图片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S_010333336666660.jpg" descr="PS_01033333666666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S_0100.jpg" descr="PS_01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4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2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1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0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089823" y="6404294"/>
            <a:ext cx="263978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4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8616950" y="1628775"/>
            <a:ext cx="142875" cy="32131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《後。食》"/>
          <p:cNvSpPr txBox="1"/>
          <p:nvPr/>
        </p:nvSpPr>
        <p:spPr>
          <a:xfrm>
            <a:off x="7021830" y="2386327"/>
            <a:ext cx="2644137" cy="80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《後。食》</a:t>
            </a:r>
          </a:p>
        </p:txBody>
      </p:sp>
      <p:sp>
        <p:nvSpPr>
          <p:cNvPr id="153" name="桑傳雲…"/>
          <p:cNvSpPr txBox="1"/>
          <p:nvPr/>
        </p:nvSpPr>
        <p:spPr>
          <a:xfrm>
            <a:off x="9942830" y="4037329"/>
            <a:ext cx="904237" cy="104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桑傳雲</a:t>
            </a:r>
          </a:p>
          <a:p>
            <a:pPr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李書卉</a:t>
            </a:r>
          </a:p>
          <a:p>
            <a:pPr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陳亭亞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螢幕快照 2018-06-10 02.10.14.png" descr="螢幕快照 2018-06-10 02.10.14.png"/>
          <p:cNvPicPr>
            <a:picLocks noChangeAspect="1"/>
          </p:cNvPicPr>
          <p:nvPr/>
        </p:nvPicPr>
        <p:blipFill>
          <a:blip r:embed="rId2">
            <a:extLst/>
          </a:blip>
          <a:srcRect l="0" t="10530" r="4039" b="0"/>
          <a:stretch>
            <a:fillRect/>
          </a:stretch>
        </p:blipFill>
        <p:spPr>
          <a:xfrm>
            <a:off x="356987" y="84731"/>
            <a:ext cx="11477978" cy="6688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螢幕快照 2018-06-10 02.10.29.png" descr="螢幕快照 2018-06-10 02.10.29.png"/>
          <p:cNvPicPr>
            <a:picLocks noChangeAspect="1"/>
          </p:cNvPicPr>
          <p:nvPr/>
        </p:nvPicPr>
        <p:blipFill>
          <a:blip r:embed="rId2">
            <a:extLst/>
          </a:blip>
          <a:srcRect l="0" t="10410" r="3440" b="0"/>
          <a:stretch>
            <a:fillRect/>
          </a:stretch>
        </p:blipFill>
        <p:spPr>
          <a:xfrm>
            <a:off x="182760" y="0"/>
            <a:ext cx="11826631" cy="6858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messageImage_1528680641022.jpg" descr="messageImage_152868064102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135" y="1063379"/>
            <a:ext cx="10397730" cy="4731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螢幕快照 2018-06-10 02.15.33.png" descr="螢幕快照 2018-06-10 02.15.33.png"/>
          <p:cNvPicPr>
            <a:picLocks noChangeAspect="1"/>
          </p:cNvPicPr>
          <p:nvPr/>
        </p:nvPicPr>
        <p:blipFill>
          <a:blip r:embed="rId2">
            <a:extLst/>
          </a:blip>
          <a:srcRect l="0" t="10903" r="3243" b="0"/>
          <a:stretch>
            <a:fillRect/>
          </a:stretch>
        </p:blipFill>
        <p:spPr>
          <a:xfrm>
            <a:off x="434774" y="170853"/>
            <a:ext cx="11322280" cy="651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螢幕快照 2018-06-10 02.10.44.png" descr="螢幕快照 2018-06-10 02.10.44.png"/>
          <p:cNvPicPr>
            <a:picLocks noChangeAspect="1"/>
          </p:cNvPicPr>
          <p:nvPr/>
        </p:nvPicPr>
        <p:blipFill>
          <a:blip r:embed="rId2">
            <a:extLst/>
          </a:blip>
          <a:srcRect l="0" t="10433" r="3806" b="0"/>
          <a:stretch>
            <a:fillRect/>
          </a:stretch>
        </p:blipFill>
        <p:spPr>
          <a:xfrm>
            <a:off x="628647" y="357780"/>
            <a:ext cx="10554851" cy="6142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螢幕快照 2018-06-11 00.30.30.png" descr="螢幕快照 2018-06-11 00.30.30.png"/>
          <p:cNvPicPr>
            <a:picLocks noChangeAspect="1"/>
          </p:cNvPicPr>
          <p:nvPr/>
        </p:nvPicPr>
        <p:blipFill>
          <a:blip r:embed="rId2">
            <a:extLst/>
          </a:blip>
          <a:srcRect l="1395" t="2738" r="5359" b="6793"/>
          <a:stretch>
            <a:fillRect/>
          </a:stretch>
        </p:blipFill>
        <p:spPr>
          <a:xfrm>
            <a:off x="663276" y="347067"/>
            <a:ext cx="10164814" cy="6163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開發動機"/>
          <p:cNvSpPr txBox="1"/>
          <p:nvPr/>
        </p:nvSpPr>
        <p:spPr>
          <a:xfrm>
            <a:off x="1487487" y="260349"/>
            <a:ext cx="4676137" cy="13614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幫自己評分</a:t>
            </a:r>
          </a:p>
        </p:txBody>
      </p:sp>
      <p:pic>
        <p:nvPicPr>
          <p:cNvPr id="314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5185" y="1341437"/>
            <a:ext cx="3479805" cy="2159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315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rcRect l="5463" t="19321" r="39592" b="39489"/>
          <a:stretch>
            <a:fillRect/>
          </a:stretch>
        </p:blipFill>
        <p:spPr>
          <a:xfrm>
            <a:off x="1371078" y="1703241"/>
            <a:ext cx="1389460" cy="13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2" y="0"/>
                  <a:pt x="0" y="4832"/>
                  <a:pt x="0" y="10797"/>
                </a:cubicBezTo>
                <a:cubicBezTo>
                  <a:pt x="0" y="16762"/>
                  <a:pt x="4832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2"/>
                  <a:pt x="16762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6" name="圖片 9" descr="圖片 9"/>
          <p:cNvPicPr>
            <a:picLocks noChangeAspect="1"/>
          </p:cNvPicPr>
          <p:nvPr/>
        </p:nvPicPr>
        <p:blipFill>
          <a:blip r:embed="rId4">
            <a:extLst/>
          </a:blip>
          <a:srcRect l="17295" t="39671" r="44189" b="38656"/>
          <a:stretch>
            <a:fillRect/>
          </a:stretch>
        </p:blipFill>
        <p:spPr>
          <a:xfrm>
            <a:off x="1371077" y="3256874"/>
            <a:ext cx="1389461" cy="13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cubicBezTo>
                  <a:pt x="4838" y="0"/>
                  <a:pt x="0" y="4838"/>
                  <a:pt x="0" y="10803"/>
                </a:cubicBezTo>
                <a:cubicBezTo>
                  <a:pt x="0" y="16768"/>
                  <a:pt x="4838" y="21600"/>
                  <a:pt x="10803" y="21600"/>
                </a:cubicBezTo>
                <a:cubicBezTo>
                  <a:pt x="16768" y="21600"/>
                  <a:pt x="21600" y="16768"/>
                  <a:pt x="21600" y="10803"/>
                </a:cubicBezTo>
                <a:cubicBezTo>
                  <a:pt x="21600" y="4838"/>
                  <a:pt x="16768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7" name="圖片 11" descr="圖片 11"/>
          <p:cNvPicPr>
            <a:picLocks noChangeAspect="1"/>
          </p:cNvPicPr>
          <p:nvPr/>
        </p:nvPicPr>
        <p:blipFill>
          <a:blip r:embed="rId5">
            <a:extLst/>
          </a:blip>
          <a:srcRect l="0" t="10263" r="10" b="33491"/>
          <a:stretch>
            <a:fillRect/>
          </a:stretch>
        </p:blipFill>
        <p:spPr>
          <a:xfrm>
            <a:off x="1371078" y="4810508"/>
            <a:ext cx="1389460" cy="13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cubicBezTo>
                  <a:pt x="4838" y="0"/>
                  <a:pt x="0" y="4838"/>
                  <a:pt x="0" y="10803"/>
                </a:cubicBezTo>
                <a:cubicBezTo>
                  <a:pt x="0" y="16768"/>
                  <a:pt x="4838" y="21600"/>
                  <a:pt x="10803" y="21600"/>
                </a:cubicBezTo>
                <a:cubicBezTo>
                  <a:pt x="16768" y="21600"/>
                  <a:pt x="21600" y="16768"/>
                  <a:pt x="21600" y="10803"/>
                </a:cubicBezTo>
                <a:cubicBezTo>
                  <a:pt x="21600" y="4838"/>
                  <a:pt x="16768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8" name="「我覺得我會100分，說不定100多分。」————李書卉 後端工程師"/>
          <p:cNvSpPr txBox="1"/>
          <p:nvPr/>
        </p:nvSpPr>
        <p:spPr>
          <a:xfrm>
            <a:off x="3249930" y="3747136"/>
            <a:ext cx="711895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「我覺得我會100分，說不定100多分。」————李書卉 後端工程師</a:t>
            </a:r>
          </a:p>
        </p:txBody>
      </p:sp>
      <p:sp>
        <p:nvSpPr>
          <p:cNvPr id="319" name="「87分絕對更高10分。」————桑傳雲 管不分桑神"/>
          <p:cNvSpPr txBox="1"/>
          <p:nvPr/>
        </p:nvSpPr>
        <p:spPr>
          <a:xfrm>
            <a:off x="3211831" y="2193502"/>
            <a:ext cx="5504583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「87分絕對更高10分。」————桑傳雲 管不分桑神</a:t>
            </a:r>
          </a:p>
        </p:txBody>
      </p:sp>
      <p:sp>
        <p:nvSpPr>
          <p:cNvPr id="320" name="「大guy是87分」————陳亭亞 aka Ariel 後山因仔"/>
          <p:cNvSpPr txBox="1"/>
          <p:nvPr/>
        </p:nvSpPr>
        <p:spPr>
          <a:xfrm>
            <a:off x="3257015" y="5300769"/>
            <a:ext cx="4852845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「大概是87分」————陳亭亞 aka 洄瀾Ariel</a:t>
            </a:r>
          </a:p>
        </p:txBody>
      </p:sp>
      <p:sp>
        <p:nvSpPr>
          <p:cNvPr id="321" name="負責：整個後端、頁面美化"/>
          <p:cNvSpPr txBox="1"/>
          <p:nvPr/>
        </p:nvSpPr>
        <p:spPr>
          <a:xfrm>
            <a:off x="3465831" y="4183060"/>
            <a:ext cx="284733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負責：整個後端、頁面美化</a:t>
            </a:r>
          </a:p>
        </p:txBody>
      </p:sp>
      <p:sp>
        <p:nvSpPr>
          <p:cNvPr id="322" name="負責：前端網頁設計、編碼"/>
          <p:cNvSpPr txBox="1"/>
          <p:nvPr/>
        </p:nvSpPr>
        <p:spPr>
          <a:xfrm>
            <a:off x="3417888" y="2665732"/>
            <a:ext cx="284733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負責：前端網頁設計、編碼</a:t>
            </a:r>
          </a:p>
        </p:txBody>
      </p:sp>
      <p:sp>
        <p:nvSpPr>
          <p:cNvPr id="323" name="負責：前端版面切割、資料搜集"/>
          <p:cNvSpPr txBox="1"/>
          <p:nvPr/>
        </p:nvSpPr>
        <p:spPr>
          <a:xfrm>
            <a:off x="3412272" y="5757969"/>
            <a:ext cx="330453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負責：前端版面切割、資料搜集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開發動機"/>
          <p:cNvSpPr txBox="1"/>
          <p:nvPr/>
        </p:nvSpPr>
        <p:spPr>
          <a:xfrm>
            <a:off x="1487487" y="260349"/>
            <a:ext cx="3761737" cy="13614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未來展望</a:t>
            </a:r>
          </a:p>
        </p:txBody>
      </p:sp>
      <p:pic>
        <p:nvPicPr>
          <p:cNvPr id="326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301" y="1452022"/>
            <a:ext cx="3479804" cy="2159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sp>
        <p:nvSpPr>
          <p:cNvPr id="327" name="壹、新增以飽足感、預算來推薦餐點。…"/>
          <p:cNvSpPr txBox="1"/>
          <p:nvPr/>
        </p:nvSpPr>
        <p:spPr>
          <a:xfrm>
            <a:off x="1553376" y="2443482"/>
            <a:ext cx="9085247" cy="197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600"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壹、新增以飽足感、預算來推薦餐點。</a:t>
            </a:r>
          </a:p>
          <a:p>
            <a:pPr>
              <a:defRPr sz="2600"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貳、輸入身高、體重來計算BMI之功能，提醒大家體重控制。</a:t>
            </a:r>
          </a:p>
          <a:p>
            <a:pPr>
              <a:defRPr sz="2600"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參、每天自動抓取營業時間，讓大家想吃不撲空。</a:t>
            </a:r>
          </a:p>
          <a:p>
            <a:pPr>
              <a:defRPr sz="2600"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肆、希望後餐可以越來越多家</a:t>
            </a:r>
          </a:p>
        </p:txBody>
      </p:sp>
      <p:pic>
        <p:nvPicPr>
          <p:cNvPr id="328" name="图片22.png" descr="图片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7411" y="3780365"/>
            <a:ext cx="884242" cy="2649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图片23.png" descr="图片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64784" y="4025928"/>
            <a:ext cx="549495" cy="2375362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求高分通過"/>
          <p:cNvSpPr txBox="1"/>
          <p:nvPr/>
        </p:nvSpPr>
        <p:spPr>
          <a:xfrm rot="5400000">
            <a:off x="9957627" y="5283256"/>
            <a:ext cx="2563817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C00000"/>
                </a:solidFill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求高分通過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謝謝聆聽"/>
          <p:cNvSpPr txBox="1"/>
          <p:nvPr/>
        </p:nvSpPr>
        <p:spPr>
          <a:xfrm>
            <a:off x="7174403" y="2367634"/>
            <a:ext cx="2847337" cy="10439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謝謝聆聽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22222222.png" descr="22222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100" y="2150427"/>
            <a:ext cx="433388" cy="454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22222222.png" descr="22222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100" y="4237990"/>
            <a:ext cx="433388" cy="454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8300" y="549275"/>
            <a:ext cx="142875" cy="321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未标题111-1.png" descr="未标题111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8100" y="2150427"/>
            <a:ext cx="420688" cy="43180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動機"/>
          <p:cNvSpPr txBox="1"/>
          <p:nvPr/>
        </p:nvSpPr>
        <p:spPr>
          <a:xfrm>
            <a:off x="8279130" y="2161856"/>
            <a:ext cx="688337" cy="49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動機</a:t>
            </a:r>
          </a:p>
        </p:txBody>
      </p:sp>
      <p:grpSp>
        <p:nvGrpSpPr>
          <p:cNvPr id="162" name="群組"/>
          <p:cNvGrpSpPr/>
          <p:nvPr/>
        </p:nvGrpSpPr>
        <p:grpSpPr>
          <a:xfrm>
            <a:off x="7676514" y="1477325"/>
            <a:ext cx="1893568" cy="520380"/>
            <a:chOff x="0" y="-1"/>
            <a:chExt cx="1893567" cy="520379"/>
          </a:xfrm>
        </p:grpSpPr>
        <p:pic>
          <p:nvPicPr>
            <p:cNvPr id="160" name="22222222.png" descr="2222222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2"/>
              <a:ext cx="433391" cy="454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組員介紹"/>
            <p:cNvSpPr txBox="1"/>
            <p:nvPr/>
          </p:nvSpPr>
          <p:spPr>
            <a:xfrm>
              <a:off x="621030" y="22542"/>
              <a:ext cx="1272537" cy="49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3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組員介紹</a:t>
              </a:r>
            </a:p>
          </p:txBody>
        </p:sp>
      </p:grpSp>
      <p:sp>
        <p:nvSpPr>
          <p:cNvPr id="163" name="畫面展示"/>
          <p:cNvSpPr txBox="1"/>
          <p:nvPr/>
        </p:nvSpPr>
        <p:spPr>
          <a:xfrm>
            <a:off x="8266430" y="4260532"/>
            <a:ext cx="1272537" cy="49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畫面展示</a:t>
            </a:r>
          </a:p>
        </p:txBody>
      </p:sp>
      <p:grpSp>
        <p:nvGrpSpPr>
          <p:cNvPr id="166" name="群組"/>
          <p:cNvGrpSpPr/>
          <p:nvPr/>
        </p:nvGrpSpPr>
        <p:grpSpPr>
          <a:xfrm>
            <a:off x="7682864" y="2823841"/>
            <a:ext cx="1880868" cy="521175"/>
            <a:chOff x="0" y="0"/>
            <a:chExt cx="1880867" cy="521173"/>
          </a:xfrm>
        </p:grpSpPr>
        <p:pic>
          <p:nvPicPr>
            <p:cNvPr id="164" name="22222222.png" descr="2222222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433391" cy="455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網站架構"/>
            <p:cNvSpPr txBox="1"/>
            <p:nvPr/>
          </p:nvSpPr>
          <p:spPr>
            <a:xfrm>
              <a:off x="608330" y="23336"/>
              <a:ext cx="1272537" cy="49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3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網站架構</a:t>
              </a:r>
            </a:p>
          </p:txBody>
        </p:sp>
      </p:grpSp>
      <p:grpSp>
        <p:nvGrpSpPr>
          <p:cNvPr id="169" name="群組"/>
          <p:cNvGrpSpPr/>
          <p:nvPr/>
        </p:nvGrpSpPr>
        <p:grpSpPr>
          <a:xfrm>
            <a:off x="7676514" y="3509166"/>
            <a:ext cx="1893568" cy="520379"/>
            <a:chOff x="0" y="0"/>
            <a:chExt cx="1893567" cy="520378"/>
          </a:xfrm>
        </p:grpSpPr>
        <p:pic>
          <p:nvPicPr>
            <p:cNvPr id="167" name="22222222.png" descr="2222222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433391" cy="454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開發規劃"/>
            <p:cNvSpPr txBox="1"/>
            <p:nvPr/>
          </p:nvSpPr>
          <p:spPr>
            <a:xfrm>
              <a:off x="621030" y="22542"/>
              <a:ext cx="1272537" cy="49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3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開發規劃</a:t>
              </a:r>
            </a:p>
          </p:txBody>
        </p:sp>
      </p:grpSp>
      <p:pic>
        <p:nvPicPr>
          <p:cNvPr id="170" name="22222222.png" descr="22222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2865" y="4900462"/>
            <a:ext cx="433389" cy="454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畫面展示"/>
          <p:cNvSpPr txBox="1"/>
          <p:nvPr/>
        </p:nvSpPr>
        <p:spPr>
          <a:xfrm>
            <a:off x="8291195" y="4923004"/>
            <a:ext cx="1272537" cy="49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未來展望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團隊成員"/>
          <p:cNvSpPr txBox="1"/>
          <p:nvPr/>
        </p:nvSpPr>
        <p:spPr>
          <a:xfrm>
            <a:off x="1487487" y="260349"/>
            <a:ext cx="3761737" cy="13614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團隊成員</a:t>
            </a:r>
          </a:p>
        </p:txBody>
      </p:sp>
      <p:pic>
        <p:nvPicPr>
          <p:cNvPr id="174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285" y="1341437"/>
            <a:ext cx="3478215" cy="2159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175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997" y="1361685"/>
            <a:ext cx="92560" cy="2072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圖片 4" descr="圖片 4"/>
          <p:cNvPicPr>
            <a:picLocks noChangeAspect="1"/>
          </p:cNvPicPr>
          <p:nvPr/>
        </p:nvPicPr>
        <p:blipFill>
          <a:blip r:embed="rId4">
            <a:extLst/>
          </a:blip>
          <a:srcRect l="5463" t="19321" r="39592" b="39489"/>
          <a:stretch>
            <a:fillRect/>
          </a:stretch>
        </p:blipFill>
        <p:spPr>
          <a:xfrm>
            <a:off x="1371078" y="1703241"/>
            <a:ext cx="1389460" cy="13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2" y="0"/>
                  <a:pt x="0" y="4832"/>
                  <a:pt x="0" y="10797"/>
                </a:cubicBezTo>
                <a:cubicBezTo>
                  <a:pt x="0" y="16762"/>
                  <a:pt x="4832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2"/>
                  <a:pt x="16762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7" name="B10533010 四資管二 桑傳雲"/>
          <p:cNvSpPr txBox="1"/>
          <p:nvPr/>
        </p:nvSpPr>
        <p:spPr>
          <a:xfrm>
            <a:off x="3099666" y="2034750"/>
            <a:ext cx="5968641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600">
                <a:solidFill>
                  <a:srgbClr val="535353"/>
                </a:solidFill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B10533010 四資管二 桑傳雲</a:t>
            </a:r>
          </a:p>
        </p:txBody>
      </p:sp>
      <p:pic>
        <p:nvPicPr>
          <p:cNvPr id="178" name="圖片 9" descr="圖片 9"/>
          <p:cNvPicPr>
            <a:picLocks noChangeAspect="1"/>
          </p:cNvPicPr>
          <p:nvPr/>
        </p:nvPicPr>
        <p:blipFill>
          <a:blip r:embed="rId5">
            <a:extLst/>
          </a:blip>
          <a:srcRect l="17295" t="39671" r="44189" b="38656"/>
          <a:stretch>
            <a:fillRect/>
          </a:stretch>
        </p:blipFill>
        <p:spPr>
          <a:xfrm>
            <a:off x="9231893" y="3312671"/>
            <a:ext cx="1389460" cy="138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cubicBezTo>
                  <a:pt x="4838" y="0"/>
                  <a:pt x="0" y="4838"/>
                  <a:pt x="0" y="10803"/>
                </a:cubicBezTo>
                <a:cubicBezTo>
                  <a:pt x="0" y="16768"/>
                  <a:pt x="4838" y="21600"/>
                  <a:pt x="10803" y="21600"/>
                </a:cubicBezTo>
                <a:cubicBezTo>
                  <a:pt x="16768" y="21600"/>
                  <a:pt x="21600" y="16768"/>
                  <a:pt x="21600" y="10803"/>
                </a:cubicBezTo>
                <a:cubicBezTo>
                  <a:pt x="21600" y="4838"/>
                  <a:pt x="16768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9" name="圖片 11" descr="圖片 11"/>
          <p:cNvPicPr>
            <a:picLocks noChangeAspect="1"/>
          </p:cNvPicPr>
          <p:nvPr/>
        </p:nvPicPr>
        <p:blipFill>
          <a:blip r:embed="rId6">
            <a:extLst/>
          </a:blip>
          <a:srcRect l="0" t="10263" r="10" b="33491"/>
          <a:stretch>
            <a:fillRect/>
          </a:stretch>
        </p:blipFill>
        <p:spPr>
          <a:xfrm>
            <a:off x="1371078" y="4810508"/>
            <a:ext cx="1389460" cy="13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cubicBezTo>
                  <a:pt x="4838" y="0"/>
                  <a:pt x="0" y="4838"/>
                  <a:pt x="0" y="10803"/>
                </a:cubicBezTo>
                <a:cubicBezTo>
                  <a:pt x="0" y="16768"/>
                  <a:pt x="4838" y="21600"/>
                  <a:pt x="10803" y="21600"/>
                </a:cubicBezTo>
                <a:cubicBezTo>
                  <a:pt x="16768" y="21600"/>
                  <a:pt x="21600" y="16768"/>
                  <a:pt x="21600" y="10803"/>
                </a:cubicBezTo>
                <a:cubicBezTo>
                  <a:pt x="21600" y="4838"/>
                  <a:pt x="16768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0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0400" y="2971113"/>
            <a:ext cx="92560" cy="207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997" y="4468952"/>
            <a:ext cx="92560" cy="2072577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B10533024 四資管二 李書卉"/>
          <p:cNvSpPr txBox="1"/>
          <p:nvPr/>
        </p:nvSpPr>
        <p:spPr>
          <a:xfrm>
            <a:off x="3099666" y="3644181"/>
            <a:ext cx="5968641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600">
                <a:solidFill>
                  <a:srgbClr val="535353"/>
                </a:solidFill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B10533024 四資管二 李書卉</a:t>
            </a:r>
          </a:p>
        </p:txBody>
      </p:sp>
      <p:sp>
        <p:nvSpPr>
          <p:cNvPr id="183" name="B10533031 四資管二 陳亭亞"/>
          <p:cNvSpPr txBox="1"/>
          <p:nvPr/>
        </p:nvSpPr>
        <p:spPr>
          <a:xfrm>
            <a:off x="3099666" y="5284046"/>
            <a:ext cx="5968641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600">
                <a:solidFill>
                  <a:srgbClr val="535353"/>
                </a:solidFill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B10533031 四資管二 陳亭亞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片212.png" descr="图片2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950" y="4191000"/>
            <a:ext cx="6480175" cy="2693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图片2.png" descr="图片2.png"/>
          <p:cNvPicPr>
            <a:picLocks noChangeAspect="1"/>
          </p:cNvPicPr>
          <p:nvPr/>
        </p:nvPicPr>
        <p:blipFill>
          <a:blip r:embed="rId3">
            <a:extLst/>
          </a:blip>
          <a:srcRect l="0" t="7641" r="0" b="0"/>
          <a:stretch>
            <a:fillRect/>
          </a:stretch>
        </p:blipFill>
        <p:spPr>
          <a:xfrm>
            <a:off x="926304" y="1727000"/>
            <a:ext cx="8942563" cy="229451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後餐，是台科的隱藏版美食，晚餐或是消夜的好選擇。入夜時分才會現身的深夜食堂，陣陣飄香吸引著人潮。除了炒飯炒麵，還有許多許多巷口美食及台灣招牌夜市食物。小小一台發財車卻可以變出許多美食滿足大家的胃。各有特色，獨具風味。…"/>
          <p:cNvSpPr txBox="1"/>
          <p:nvPr/>
        </p:nvSpPr>
        <p:spPr>
          <a:xfrm>
            <a:off x="1199355" y="1389894"/>
            <a:ext cx="7345365" cy="263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</a:p>
          <a:p>
            <a:pPr indent="457200"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後餐，是台科的隱藏版美食，晚餐或是消夜的好選擇。入夜時分才會現身的深夜食堂，陣陣飄香吸引著人潮。除了炒飯炒麵，還有許多許多巷口美食及台灣招牌夜市食物。小小一台發財車卻可以變出許多美食滿足大家的胃。各有特色，獨具風味。</a:t>
            </a:r>
          </a:p>
          <a:p>
            <a:pPr indent="457200"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所以我們想藉由這個網站，讓更多人認識台科的後餐。可以透過這個網頁看見後餐的菜單、營業時間以及大家的用餐心得與回饋。在點餐時可以有更多的意見與選擇可以參考。</a:t>
            </a:r>
          </a:p>
        </p:txBody>
      </p:sp>
      <p:pic>
        <p:nvPicPr>
          <p:cNvPr id="188" name="1n-14374.jpg" descr="1n-1437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0775" y="4349750"/>
            <a:ext cx="2952750" cy="1968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開發動機"/>
          <p:cNvSpPr txBox="1"/>
          <p:nvPr/>
        </p:nvSpPr>
        <p:spPr>
          <a:xfrm>
            <a:off x="1487487" y="260349"/>
            <a:ext cx="3761737" cy="13614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開發動機</a:t>
            </a:r>
          </a:p>
        </p:txBody>
      </p:sp>
      <p:pic>
        <p:nvPicPr>
          <p:cNvPr id="190" name="图片19.png" descr="图片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35185" y="1341437"/>
            <a:ext cx="3479805" cy="2159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191" name="33521361440_02529191d6_b.jpg" descr="33521361440_02529191d6_b.jpg"/>
          <p:cNvPicPr>
            <a:picLocks noChangeAspect="1"/>
          </p:cNvPicPr>
          <p:nvPr/>
        </p:nvPicPr>
        <p:blipFill>
          <a:blip r:embed="rId6">
            <a:extLst/>
          </a:blip>
          <a:srcRect l="0" t="4847" r="0" b="0"/>
          <a:stretch>
            <a:fillRect/>
          </a:stretch>
        </p:blipFill>
        <p:spPr>
          <a:xfrm>
            <a:off x="1807845" y="4343598"/>
            <a:ext cx="3120876" cy="1980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large_c7fafea053883145.jpg" descr="large_c7fafea053883145.jpg"/>
          <p:cNvPicPr>
            <a:picLocks noChangeAspect="1"/>
          </p:cNvPicPr>
          <p:nvPr/>
        </p:nvPicPr>
        <p:blipFill>
          <a:blip r:embed="rId7">
            <a:extLst/>
          </a:blip>
          <a:srcRect l="0" t="5039" r="0" b="5037"/>
          <a:stretch>
            <a:fillRect/>
          </a:stretch>
        </p:blipFill>
        <p:spPr>
          <a:xfrm>
            <a:off x="4930775" y="4338239"/>
            <a:ext cx="2952750" cy="19913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群組"/>
          <p:cNvGrpSpPr/>
          <p:nvPr/>
        </p:nvGrpSpPr>
        <p:grpSpPr>
          <a:xfrm>
            <a:off x="10952759" y="3660103"/>
            <a:ext cx="884243" cy="3040069"/>
            <a:chOff x="0" y="0"/>
            <a:chExt cx="884241" cy="3040067"/>
          </a:xfrm>
        </p:grpSpPr>
        <p:pic>
          <p:nvPicPr>
            <p:cNvPr id="193" name="图片22.png" descr="图片22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-1"/>
              <a:ext cx="884242" cy="2649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图片23.png" descr="图片23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67373" y="245562"/>
              <a:ext cx="549494" cy="23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求高分通過"/>
            <p:cNvSpPr txBox="1"/>
            <p:nvPr/>
          </p:nvSpPr>
          <p:spPr>
            <a:xfrm rot="5400000">
              <a:off x="-839784" y="1502890"/>
              <a:ext cx="256381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solidFill>
                    <a:srgbClr val="C00000"/>
                  </a:solidFill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求高分通過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網站架構"/>
          <p:cNvSpPr txBox="1"/>
          <p:nvPr/>
        </p:nvSpPr>
        <p:spPr>
          <a:xfrm>
            <a:off x="1487487" y="260349"/>
            <a:ext cx="3761737" cy="13614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網站架構</a:t>
            </a:r>
          </a:p>
        </p:txBody>
      </p:sp>
      <p:pic>
        <p:nvPicPr>
          <p:cNvPr id="199" name="000001.png" descr="000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2537" y="2205035"/>
            <a:ext cx="6303963" cy="49530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2700000">
              <a:srgbClr val="000000">
                <a:alpha val="38999"/>
              </a:srgbClr>
            </a:outerShdw>
          </a:effectLst>
        </p:spPr>
      </p:pic>
      <p:sp>
        <p:nvSpPr>
          <p:cNvPr id="200" name="《》…"/>
          <p:cNvSpPr txBox="1"/>
          <p:nvPr/>
        </p:nvSpPr>
        <p:spPr>
          <a:xfrm>
            <a:off x="552448" y="2060575"/>
            <a:ext cx="5830892" cy="929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CC0000"/>
                </a:solidFill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《》</a:t>
            </a:r>
          </a:p>
          <a:p>
            <a:pPr algn="r">
              <a:defRPr sz="2400">
                <a:solidFill>
                  <a:srgbClr val="0D0D0D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Admin</a:t>
            </a:r>
            <a:r>
              <a:rPr>
                <a:latin typeface="Times"/>
                <a:ea typeface="Times"/>
                <a:cs typeface="Times"/>
                <a:sym typeface="Times"/>
              </a:rPr>
              <a:t>：</a:t>
            </a:r>
          </a:p>
        </p:txBody>
      </p:sp>
      <p:sp>
        <p:nvSpPr>
          <p:cNvPr id="201" name="Food"/>
          <p:cNvSpPr txBox="1"/>
          <p:nvPr/>
        </p:nvSpPr>
        <p:spPr>
          <a:xfrm>
            <a:off x="6519981" y="4827587"/>
            <a:ext cx="849069" cy="3904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0D0D0D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Food</a:t>
            </a:r>
          </a:p>
        </p:txBody>
      </p:sp>
      <p:sp>
        <p:nvSpPr>
          <p:cNvPr id="202" name="Feedback"/>
          <p:cNvSpPr txBox="1"/>
          <p:nvPr/>
        </p:nvSpPr>
        <p:spPr>
          <a:xfrm>
            <a:off x="6365875" y="2892425"/>
            <a:ext cx="1510179" cy="3904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0D0D0D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Feedback</a:t>
            </a:r>
          </a:p>
        </p:txBody>
      </p:sp>
      <p:sp>
        <p:nvSpPr>
          <p:cNvPr id="203" name="Restaurant"/>
          <p:cNvSpPr txBox="1"/>
          <p:nvPr/>
        </p:nvSpPr>
        <p:spPr>
          <a:xfrm>
            <a:off x="4705350" y="3770826"/>
            <a:ext cx="1899713" cy="3904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0D0D0D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Restaurant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  <p:bldP build="whole" bldLvl="1" animBg="1" rev="0" advAuto="0" spid="203" grpId="5"/>
      <p:bldP build="whole" bldLvl="1" animBg="1" rev="0" advAuto="0" spid="201" grpId="3"/>
      <p:bldP build="whole" bldLvl="1" animBg="1" rev="0" advAuto="0" spid="202" grpId="4"/>
      <p:bldP build="whole" bldLvl="1" animBg="1" rev="0" advAuto="0" spid="199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7223" y="1409709"/>
            <a:ext cx="3478213" cy="2159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08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835" y="2255504"/>
            <a:ext cx="179390" cy="4032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1678" y="1445429"/>
            <a:ext cx="3097216" cy="1444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10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1637" y="1355116"/>
            <a:ext cx="975689" cy="455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grpSp>
        <p:nvGrpSpPr>
          <p:cNvPr id="213" name="群組"/>
          <p:cNvGrpSpPr/>
          <p:nvPr/>
        </p:nvGrpSpPr>
        <p:grpSpPr>
          <a:xfrm>
            <a:off x="5474734" y="623487"/>
            <a:ext cx="1649388" cy="686827"/>
            <a:chOff x="0" y="0"/>
            <a:chExt cx="1649386" cy="686826"/>
          </a:xfrm>
        </p:grpSpPr>
        <p:pic>
          <p:nvPicPr>
            <p:cNvPr id="211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649387" cy="686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首頁"/>
            <p:cNvSpPr txBox="1"/>
            <p:nvPr/>
          </p:nvSpPr>
          <p:spPr>
            <a:xfrm>
              <a:off x="404768" y="37494"/>
              <a:ext cx="839851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首頁</a:t>
              </a:r>
            </a:p>
          </p:txBody>
        </p:sp>
      </p:grpSp>
      <p:grpSp>
        <p:nvGrpSpPr>
          <p:cNvPr id="216" name="群組"/>
          <p:cNvGrpSpPr/>
          <p:nvPr/>
        </p:nvGrpSpPr>
        <p:grpSpPr>
          <a:xfrm>
            <a:off x="982875" y="1669717"/>
            <a:ext cx="1931707" cy="790666"/>
            <a:chOff x="-1" y="0"/>
            <a:chExt cx="1931706" cy="790664"/>
          </a:xfrm>
        </p:grpSpPr>
        <p:pic>
          <p:nvPicPr>
            <p:cNvPr id="214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474" y="0"/>
              <a:ext cx="1898757" cy="790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5" name="臭豆腐、麵線"/>
            <p:cNvSpPr txBox="1"/>
            <p:nvPr/>
          </p:nvSpPr>
          <p:spPr>
            <a:xfrm>
              <a:off x="-2" y="149582"/>
              <a:ext cx="1931708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臭豆腐、麵線</a:t>
              </a:r>
            </a:p>
          </p:txBody>
        </p:sp>
      </p:grpSp>
      <p:grpSp>
        <p:nvGrpSpPr>
          <p:cNvPr id="219" name="群組"/>
          <p:cNvGrpSpPr/>
          <p:nvPr/>
        </p:nvGrpSpPr>
        <p:grpSpPr>
          <a:xfrm>
            <a:off x="3517109" y="1614424"/>
            <a:ext cx="1753972" cy="730376"/>
            <a:chOff x="0" y="0"/>
            <a:chExt cx="1753971" cy="730374"/>
          </a:xfrm>
        </p:grpSpPr>
        <p:pic>
          <p:nvPicPr>
            <p:cNvPr id="217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753972" cy="730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炒飯炒麵"/>
            <p:cNvSpPr txBox="1"/>
            <p:nvPr/>
          </p:nvSpPr>
          <p:spPr>
            <a:xfrm>
              <a:off x="199556" y="61601"/>
              <a:ext cx="1354858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炒飯炒麵</a:t>
              </a:r>
            </a:p>
          </p:txBody>
        </p:sp>
      </p:grpSp>
      <p:grpSp>
        <p:nvGrpSpPr>
          <p:cNvPr id="222" name="群組"/>
          <p:cNvGrpSpPr/>
          <p:nvPr/>
        </p:nvGrpSpPr>
        <p:grpSpPr>
          <a:xfrm>
            <a:off x="5580587" y="1634697"/>
            <a:ext cx="1437682" cy="598671"/>
            <a:chOff x="0" y="0"/>
            <a:chExt cx="1437680" cy="598669"/>
          </a:xfrm>
        </p:grpSpPr>
        <p:pic>
          <p:nvPicPr>
            <p:cNvPr id="220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鹹酥雞"/>
            <p:cNvSpPr txBox="1"/>
            <p:nvPr/>
          </p:nvSpPr>
          <p:spPr>
            <a:xfrm>
              <a:off x="163570" y="50492"/>
              <a:ext cx="1110539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鹹酥雞</a:t>
              </a:r>
            </a:p>
          </p:txBody>
        </p:sp>
      </p:grpSp>
      <p:pic>
        <p:nvPicPr>
          <p:cNvPr id="223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0267" y="2200211"/>
            <a:ext cx="179391" cy="4032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0047" y="2220485"/>
            <a:ext cx="179390" cy="40322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群組"/>
          <p:cNvGrpSpPr/>
          <p:nvPr/>
        </p:nvGrpSpPr>
        <p:grpSpPr>
          <a:xfrm>
            <a:off x="1022405" y="2804324"/>
            <a:ext cx="1437682" cy="598671"/>
            <a:chOff x="0" y="0"/>
            <a:chExt cx="1437680" cy="598669"/>
          </a:xfrm>
        </p:grpSpPr>
        <p:pic>
          <p:nvPicPr>
            <p:cNvPr id="225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簡介"/>
            <p:cNvSpPr txBox="1"/>
            <p:nvPr/>
          </p:nvSpPr>
          <p:spPr>
            <a:xfrm>
              <a:off x="351429" y="50492"/>
              <a:ext cx="710605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簡介</a:t>
              </a:r>
            </a:p>
          </p:txBody>
        </p:sp>
      </p:grpSp>
      <p:grpSp>
        <p:nvGrpSpPr>
          <p:cNvPr id="230" name="群組"/>
          <p:cNvGrpSpPr/>
          <p:nvPr/>
        </p:nvGrpSpPr>
        <p:grpSpPr>
          <a:xfrm>
            <a:off x="3605201" y="2669179"/>
            <a:ext cx="1437682" cy="598671"/>
            <a:chOff x="0" y="0"/>
            <a:chExt cx="1437680" cy="598669"/>
          </a:xfrm>
        </p:grpSpPr>
        <p:pic>
          <p:nvPicPr>
            <p:cNvPr id="228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" name="簡介"/>
            <p:cNvSpPr txBox="1"/>
            <p:nvPr/>
          </p:nvSpPr>
          <p:spPr>
            <a:xfrm>
              <a:off x="351429" y="50492"/>
              <a:ext cx="710605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簡介</a:t>
              </a:r>
            </a:p>
          </p:txBody>
        </p:sp>
      </p:grpSp>
      <p:grpSp>
        <p:nvGrpSpPr>
          <p:cNvPr id="233" name="群組"/>
          <p:cNvGrpSpPr/>
          <p:nvPr/>
        </p:nvGrpSpPr>
        <p:grpSpPr>
          <a:xfrm>
            <a:off x="5931127" y="2673305"/>
            <a:ext cx="1437682" cy="598671"/>
            <a:chOff x="0" y="0"/>
            <a:chExt cx="1437680" cy="598669"/>
          </a:xfrm>
        </p:grpSpPr>
        <p:pic>
          <p:nvPicPr>
            <p:cNvPr id="231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簡介"/>
            <p:cNvSpPr txBox="1"/>
            <p:nvPr/>
          </p:nvSpPr>
          <p:spPr>
            <a:xfrm>
              <a:off x="351429" y="50492"/>
              <a:ext cx="710605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簡介</a:t>
              </a:r>
            </a:p>
          </p:txBody>
        </p:sp>
      </p:grpSp>
      <p:grpSp>
        <p:nvGrpSpPr>
          <p:cNvPr id="236" name="群組"/>
          <p:cNvGrpSpPr/>
          <p:nvPr/>
        </p:nvGrpSpPr>
        <p:grpSpPr>
          <a:xfrm>
            <a:off x="1022405" y="3746933"/>
            <a:ext cx="1437682" cy="598671"/>
            <a:chOff x="0" y="0"/>
            <a:chExt cx="1437680" cy="598669"/>
          </a:xfrm>
        </p:grpSpPr>
        <p:pic>
          <p:nvPicPr>
            <p:cNvPr id="234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菜單"/>
            <p:cNvSpPr txBox="1"/>
            <p:nvPr/>
          </p:nvSpPr>
          <p:spPr>
            <a:xfrm>
              <a:off x="351429" y="50492"/>
              <a:ext cx="710605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菜單</a:t>
              </a:r>
            </a:p>
          </p:txBody>
        </p:sp>
      </p:grpSp>
      <p:grpSp>
        <p:nvGrpSpPr>
          <p:cNvPr id="239" name="群組"/>
          <p:cNvGrpSpPr/>
          <p:nvPr/>
        </p:nvGrpSpPr>
        <p:grpSpPr>
          <a:xfrm>
            <a:off x="3605201" y="3703240"/>
            <a:ext cx="1437682" cy="598671"/>
            <a:chOff x="0" y="0"/>
            <a:chExt cx="1437680" cy="598669"/>
          </a:xfrm>
        </p:grpSpPr>
        <p:pic>
          <p:nvPicPr>
            <p:cNvPr id="237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菜單"/>
            <p:cNvSpPr txBox="1"/>
            <p:nvPr/>
          </p:nvSpPr>
          <p:spPr>
            <a:xfrm>
              <a:off x="351429" y="50492"/>
              <a:ext cx="710605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菜單</a:t>
              </a:r>
            </a:p>
          </p:txBody>
        </p:sp>
      </p:grpSp>
      <p:grpSp>
        <p:nvGrpSpPr>
          <p:cNvPr id="242" name="群組"/>
          <p:cNvGrpSpPr/>
          <p:nvPr/>
        </p:nvGrpSpPr>
        <p:grpSpPr>
          <a:xfrm>
            <a:off x="5931127" y="3711913"/>
            <a:ext cx="1437682" cy="598671"/>
            <a:chOff x="0" y="0"/>
            <a:chExt cx="1437680" cy="598669"/>
          </a:xfrm>
        </p:grpSpPr>
        <p:pic>
          <p:nvPicPr>
            <p:cNvPr id="240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菜單"/>
            <p:cNvSpPr txBox="1"/>
            <p:nvPr/>
          </p:nvSpPr>
          <p:spPr>
            <a:xfrm>
              <a:off x="351429" y="50492"/>
              <a:ext cx="710605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菜單</a:t>
              </a:r>
            </a:p>
          </p:txBody>
        </p:sp>
      </p:grpSp>
      <p:grpSp>
        <p:nvGrpSpPr>
          <p:cNvPr id="245" name="群組"/>
          <p:cNvGrpSpPr/>
          <p:nvPr/>
        </p:nvGrpSpPr>
        <p:grpSpPr>
          <a:xfrm>
            <a:off x="1022405" y="4825510"/>
            <a:ext cx="1437682" cy="598671"/>
            <a:chOff x="0" y="0"/>
            <a:chExt cx="1437680" cy="598669"/>
          </a:xfrm>
        </p:grpSpPr>
        <p:pic>
          <p:nvPicPr>
            <p:cNvPr id="243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回饋"/>
            <p:cNvSpPr txBox="1"/>
            <p:nvPr/>
          </p:nvSpPr>
          <p:spPr>
            <a:xfrm>
              <a:off x="351429" y="50492"/>
              <a:ext cx="710605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回饋</a:t>
              </a:r>
            </a:p>
          </p:txBody>
        </p:sp>
      </p:grpSp>
      <p:grpSp>
        <p:nvGrpSpPr>
          <p:cNvPr id="248" name="群組"/>
          <p:cNvGrpSpPr/>
          <p:nvPr/>
        </p:nvGrpSpPr>
        <p:grpSpPr>
          <a:xfrm>
            <a:off x="3605201" y="4737300"/>
            <a:ext cx="1437682" cy="598671"/>
            <a:chOff x="0" y="0"/>
            <a:chExt cx="1437680" cy="598669"/>
          </a:xfrm>
        </p:grpSpPr>
        <p:pic>
          <p:nvPicPr>
            <p:cNvPr id="246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" name="回饋"/>
            <p:cNvSpPr txBox="1"/>
            <p:nvPr/>
          </p:nvSpPr>
          <p:spPr>
            <a:xfrm>
              <a:off x="351429" y="50492"/>
              <a:ext cx="710605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回饋</a:t>
              </a:r>
            </a:p>
          </p:txBody>
        </p:sp>
      </p:grpSp>
      <p:grpSp>
        <p:nvGrpSpPr>
          <p:cNvPr id="251" name="群組"/>
          <p:cNvGrpSpPr/>
          <p:nvPr/>
        </p:nvGrpSpPr>
        <p:grpSpPr>
          <a:xfrm>
            <a:off x="5931127" y="4750524"/>
            <a:ext cx="1437682" cy="598671"/>
            <a:chOff x="0" y="0"/>
            <a:chExt cx="1437680" cy="598669"/>
          </a:xfrm>
        </p:grpSpPr>
        <p:pic>
          <p:nvPicPr>
            <p:cNvPr id="249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回饋"/>
            <p:cNvSpPr txBox="1"/>
            <p:nvPr/>
          </p:nvSpPr>
          <p:spPr>
            <a:xfrm>
              <a:off x="351429" y="50492"/>
              <a:ext cx="710605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回饋</a:t>
              </a:r>
            </a:p>
          </p:txBody>
        </p:sp>
      </p:grpSp>
      <p:pic>
        <p:nvPicPr>
          <p:cNvPr id="252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062" y="3023752"/>
            <a:ext cx="606161" cy="1598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3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062" y="3966363"/>
            <a:ext cx="606161" cy="1598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4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062" y="5044939"/>
            <a:ext cx="606161" cy="1598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5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1038" y="2888609"/>
            <a:ext cx="606161" cy="1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6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1038" y="3911070"/>
            <a:ext cx="606161" cy="1598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7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1038" y="4989646"/>
            <a:ext cx="606161" cy="1598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8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9090" y="2892734"/>
            <a:ext cx="606162" cy="1598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9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9090" y="3931344"/>
            <a:ext cx="606162" cy="1598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60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9766" y="5009920"/>
            <a:ext cx="606161" cy="1598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sp>
        <p:nvSpPr>
          <p:cNvPr id="261" name="以簡易地圖方式呈現"/>
          <p:cNvSpPr txBox="1"/>
          <p:nvPr/>
        </p:nvSpPr>
        <p:spPr>
          <a:xfrm>
            <a:off x="7140339" y="774550"/>
            <a:ext cx="239013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2000">
                <a:solidFill>
                  <a:srgbClr val="CC0000"/>
                </a:solidFill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以簡易地圖方式呈現</a:t>
            </a:r>
          </a:p>
        </p:txBody>
      </p:sp>
      <p:grpSp>
        <p:nvGrpSpPr>
          <p:cNvPr id="264" name="群組"/>
          <p:cNvGrpSpPr/>
          <p:nvPr/>
        </p:nvGrpSpPr>
        <p:grpSpPr>
          <a:xfrm>
            <a:off x="7629954" y="1614421"/>
            <a:ext cx="1439987" cy="598671"/>
            <a:chOff x="0" y="0"/>
            <a:chExt cx="1439985" cy="598669"/>
          </a:xfrm>
        </p:grpSpPr>
        <p:pic>
          <p:nvPicPr>
            <p:cNvPr id="262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鹹酥雞"/>
            <p:cNvSpPr txBox="1"/>
            <p:nvPr/>
          </p:nvSpPr>
          <p:spPr>
            <a:xfrm>
              <a:off x="329447" y="44064"/>
              <a:ext cx="1110539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投票</a:t>
              </a:r>
            </a:p>
          </p:txBody>
        </p:sp>
      </p:grpSp>
      <p:grpSp>
        <p:nvGrpSpPr>
          <p:cNvPr id="267" name="群組"/>
          <p:cNvGrpSpPr/>
          <p:nvPr/>
        </p:nvGrpSpPr>
        <p:grpSpPr>
          <a:xfrm>
            <a:off x="9688363" y="1614421"/>
            <a:ext cx="1437682" cy="598671"/>
            <a:chOff x="0" y="0"/>
            <a:chExt cx="1437680" cy="598669"/>
          </a:xfrm>
        </p:grpSpPr>
        <p:pic>
          <p:nvPicPr>
            <p:cNvPr id="265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1" cy="598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鹹酥雞"/>
            <p:cNvSpPr txBox="1"/>
            <p:nvPr/>
          </p:nvSpPr>
          <p:spPr>
            <a:xfrm>
              <a:off x="176270" y="50492"/>
              <a:ext cx="1110539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吃什麼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開發規劃—時間進度"/>
          <p:cNvSpPr txBox="1"/>
          <p:nvPr/>
        </p:nvSpPr>
        <p:spPr>
          <a:xfrm>
            <a:off x="1487487" y="260349"/>
            <a:ext cx="6301737" cy="13614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開發規劃</a:t>
            </a:r>
            <a:r>
              <a:rPr sz="4000">
                <a:solidFill>
                  <a:srgbClr val="CC0000"/>
                </a:solidFill>
              </a:rPr>
              <a:t>—時間進度</a:t>
            </a:r>
          </a:p>
        </p:txBody>
      </p:sp>
      <p:pic>
        <p:nvPicPr>
          <p:cNvPr id="270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562" y="3949700"/>
            <a:ext cx="8680451" cy="420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" name="群組"/>
          <p:cNvGrpSpPr/>
          <p:nvPr/>
        </p:nvGrpSpPr>
        <p:grpSpPr>
          <a:xfrm>
            <a:off x="777934" y="2653773"/>
            <a:ext cx="1879464" cy="862338"/>
            <a:chOff x="0" y="0"/>
            <a:chExt cx="1879462" cy="862337"/>
          </a:xfrm>
        </p:grpSpPr>
        <p:pic>
          <p:nvPicPr>
            <p:cNvPr id="271" name="图片212.png" descr="图片2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20465" cy="823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《選定主題》"/>
            <p:cNvSpPr txBox="1"/>
            <p:nvPr/>
          </p:nvSpPr>
          <p:spPr>
            <a:xfrm>
              <a:off x="11859" y="161301"/>
              <a:ext cx="1867604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38100" dir="0">
                <a:srgbClr val="000000">
                  <a:alpha val="38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000">
                  <a:solidFill>
                    <a:srgbClr val="CC0000"/>
                  </a:solidFill>
                  <a:latin typeface="WeibeiTC-Bold"/>
                  <a:ea typeface="WeibeiTC-Bold"/>
                  <a:cs typeface="WeibeiTC-Bold"/>
                  <a:sym typeface="WeibeiTC-Bold"/>
                </a:defRPr>
              </a:pPr>
              <a:r>
                <a:t>《選定主題》 </a:t>
              </a:r>
            </a:p>
            <a:p>
              <a:pPr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pic>
        <p:nvPicPr>
          <p:cNvPr id="274" name="图片212.png" descr="图片2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0375" y="4665662"/>
            <a:ext cx="4103688" cy="1427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图片212.png" descr="图片2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9818" y="1598687"/>
            <a:ext cx="4510690" cy="1878303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圓形"/>
          <p:cNvSpPr/>
          <p:nvPr/>
        </p:nvSpPr>
        <p:spPr>
          <a:xfrm>
            <a:off x="1631950" y="4076700"/>
            <a:ext cx="141288" cy="141288"/>
          </a:xfrm>
          <a:prstGeom prst="ellipse">
            <a:avLst/>
          </a:prstGeom>
          <a:solidFill>
            <a:srgbClr val="CC0000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63500" dist="20000" dir="5400000">
              <a:srgbClr val="000000">
                <a:alpha val="36999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7" name="圓形"/>
          <p:cNvSpPr/>
          <p:nvPr/>
        </p:nvSpPr>
        <p:spPr>
          <a:xfrm>
            <a:off x="3794905" y="4150042"/>
            <a:ext cx="141291" cy="141291"/>
          </a:xfrm>
          <a:prstGeom prst="ellipse">
            <a:avLst/>
          </a:prstGeom>
          <a:solidFill>
            <a:srgbClr val="CC0000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63500" dist="20000" dir="5400000">
              <a:srgbClr val="000000">
                <a:alpha val="36999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8" name="圓形"/>
          <p:cNvSpPr/>
          <p:nvPr/>
        </p:nvSpPr>
        <p:spPr>
          <a:xfrm>
            <a:off x="7743825" y="4076700"/>
            <a:ext cx="141288" cy="141288"/>
          </a:xfrm>
          <a:prstGeom prst="ellipse">
            <a:avLst/>
          </a:prstGeom>
          <a:solidFill>
            <a:srgbClr val="CC0000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63500" dist="20000" dir="5400000">
              <a:srgbClr val="000000">
                <a:alpha val="36999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9" name="2018.04.27"/>
          <p:cNvSpPr txBox="1"/>
          <p:nvPr/>
        </p:nvSpPr>
        <p:spPr>
          <a:xfrm>
            <a:off x="1343025" y="4292600"/>
            <a:ext cx="936625" cy="24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100">
                <a:solidFill>
                  <a:srgbClr val="CC0000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</a:defRPr>
            </a:lvl1pPr>
          </a:lstStyle>
          <a:p>
            <a:pPr/>
            <a:r>
              <a:t>2018.04.27</a:t>
            </a:r>
          </a:p>
        </p:txBody>
      </p:sp>
      <p:sp>
        <p:nvSpPr>
          <p:cNvPr id="280" name="2018.05.14"/>
          <p:cNvSpPr txBox="1"/>
          <p:nvPr/>
        </p:nvSpPr>
        <p:spPr>
          <a:xfrm>
            <a:off x="3578995" y="4331861"/>
            <a:ext cx="935039" cy="24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100">
                <a:solidFill>
                  <a:srgbClr val="CC0000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</a:defRPr>
            </a:lvl1pPr>
          </a:lstStyle>
          <a:p>
            <a:pPr/>
            <a:r>
              <a:t>2018.05.14</a:t>
            </a:r>
          </a:p>
        </p:txBody>
      </p:sp>
      <p:sp>
        <p:nvSpPr>
          <p:cNvPr id="281" name="2018.05.28"/>
          <p:cNvSpPr txBox="1"/>
          <p:nvPr/>
        </p:nvSpPr>
        <p:spPr>
          <a:xfrm>
            <a:off x="5197475" y="4221162"/>
            <a:ext cx="936625" cy="24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100">
                <a:solidFill>
                  <a:srgbClr val="CC0000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</a:defRPr>
            </a:lvl1pPr>
          </a:lstStyle>
          <a:p>
            <a:pPr/>
            <a:r>
              <a:t>2018.05.28</a:t>
            </a:r>
          </a:p>
        </p:txBody>
      </p:sp>
      <p:sp>
        <p:nvSpPr>
          <p:cNvPr id="282" name="形狀"/>
          <p:cNvSpPr/>
          <p:nvPr/>
        </p:nvSpPr>
        <p:spPr>
          <a:xfrm>
            <a:off x="6084265" y="4014730"/>
            <a:ext cx="259937" cy="290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250"/>
                </a:moveTo>
                <a:lnTo>
                  <a:pt x="8251" y="8250"/>
                </a:lnTo>
                <a:lnTo>
                  <a:pt x="10800" y="0"/>
                </a:lnTo>
                <a:lnTo>
                  <a:pt x="13349" y="8250"/>
                </a:lnTo>
                <a:lnTo>
                  <a:pt x="21600" y="8250"/>
                </a:lnTo>
                <a:lnTo>
                  <a:pt x="14925" y="13350"/>
                </a:lnTo>
                <a:lnTo>
                  <a:pt x="17475" y="21600"/>
                </a:lnTo>
                <a:lnTo>
                  <a:pt x="10800" y="16501"/>
                </a:lnTo>
                <a:lnTo>
                  <a:pt x="4125" y="21600"/>
                </a:lnTo>
                <a:lnTo>
                  <a:pt x="6675" y="13350"/>
                </a:lnTo>
                <a:lnTo>
                  <a:pt x="0" y="8250"/>
                </a:lnTo>
                <a:close/>
              </a:path>
            </a:pathLst>
          </a:custGeom>
          <a:solidFill>
            <a:srgbClr val="C00000"/>
          </a:solidFill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3" name="線條"/>
          <p:cNvSpPr/>
          <p:nvPr/>
        </p:nvSpPr>
        <p:spPr>
          <a:xfrm>
            <a:off x="5583423" y="4247262"/>
            <a:ext cx="582038" cy="406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1" h="21600" fill="norm" stroke="1" extrusionOk="0">
                <a:moveTo>
                  <a:pt x="21231" y="0"/>
                </a:moveTo>
                <a:cubicBezTo>
                  <a:pt x="20431" y="5677"/>
                  <a:pt x="21600" y="44"/>
                  <a:pt x="18479" y="5574"/>
                </a:cubicBezTo>
                <a:cubicBezTo>
                  <a:pt x="17610" y="7115"/>
                  <a:pt x="17215" y="8088"/>
                  <a:pt x="16120" y="9058"/>
                </a:cubicBezTo>
                <a:cubicBezTo>
                  <a:pt x="12780" y="12018"/>
                  <a:pt x="18277" y="4884"/>
                  <a:pt x="11795" y="12542"/>
                </a:cubicBezTo>
                <a:cubicBezTo>
                  <a:pt x="11402" y="13006"/>
                  <a:pt x="11048" y="13595"/>
                  <a:pt x="10616" y="13935"/>
                </a:cubicBezTo>
                <a:cubicBezTo>
                  <a:pt x="9858" y="14532"/>
                  <a:pt x="8257" y="15329"/>
                  <a:pt x="8257" y="15329"/>
                </a:cubicBezTo>
                <a:cubicBezTo>
                  <a:pt x="7995" y="16026"/>
                  <a:pt x="7871" y="16976"/>
                  <a:pt x="7470" y="17419"/>
                </a:cubicBezTo>
                <a:cubicBezTo>
                  <a:pt x="6615" y="18367"/>
                  <a:pt x="4601" y="18945"/>
                  <a:pt x="3539" y="19510"/>
                </a:cubicBezTo>
                <a:cubicBezTo>
                  <a:pt x="2745" y="19932"/>
                  <a:pt x="1966" y="20439"/>
                  <a:pt x="1180" y="20903"/>
                </a:cubicBez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tailEnd type="stealth"/>
          </a:ln>
          <a:effectLst>
            <a:outerShdw sx="100000" sy="100000" kx="0" ky="0" algn="b" rotWithShape="0" blurRad="0" dist="50800" dir="5400000">
              <a:srgbClr val="000000">
                <a:alpha val="70997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4" name="線條"/>
          <p:cNvSpPr/>
          <p:nvPr/>
        </p:nvSpPr>
        <p:spPr>
          <a:xfrm rot="18360000">
            <a:off x="1448750" y="3522969"/>
            <a:ext cx="586866" cy="392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103" y="320"/>
                  <a:pt x="20617" y="773"/>
                  <a:pt x="20110" y="960"/>
                </a:cubicBezTo>
                <a:cubicBezTo>
                  <a:pt x="18312" y="1622"/>
                  <a:pt x="19242" y="1300"/>
                  <a:pt x="17317" y="1920"/>
                </a:cubicBezTo>
                <a:cubicBezTo>
                  <a:pt x="17131" y="2080"/>
                  <a:pt x="16947" y="2261"/>
                  <a:pt x="16759" y="2400"/>
                </a:cubicBezTo>
                <a:cubicBezTo>
                  <a:pt x="16513" y="2581"/>
                  <a:pt x="16253" y="2648"/>
                  <a:pt x="16014" y="2880"/>
                </a:cubicBezTo>
                <a:cubicBezTo>
                  <a:pt x="15754" y="3131"/>
                  <a:pt x="15524" y="3558"/>
                  <a:pt x="15269" y="3840"/>
                </a:cubicBezTo>
                <a:cubicBezTo>
                  <a:pt x="14934" y="4210"/>
                  <a:pt x="14293" y="4613"/>
                  <a:pt x="13966" y="4800"/>
                </a:cubicBezTo>
                <a:cubicBezTo>
                  <a:pt x="13441" y="5101"/>
                  <a:pt x="12353" y="5491"/>
                  <a:pt x="11917" y="6240"/>
                </a:cubicBezTo>
                <a:cubicBezTo>
                  <a:pt x="10844" y="8085"/>
                  <a:pt x="11879" y="6488"/>
                  <a:pt x="10800" y="7680"/>
                </a:cubicBezTo>
                <a:cubicBezTo>
                  <a:pt x="10545" y="7962"/>
                  <a:pt x="10310" y="8358"/>
                  <a:pt x="10055" y="8640"/>
                </a:cubicBezTo>
                <a:cubicBezTo>
                  <a:pt x="9447" y="9312"/>
                  <a:pt x="9369" y="8943"/>
                  <a:pt x="8752" y="10080"/>
                </a:cubicBezTo>
                <a:cubicBezTo>
                  <a:pt x="8537" y="10475"/>
                  <a:pt x="8423" y="11190"/>
                  <a:pt x="8193" y="11520"/>
                </a:cubicBezTo>
                <a:cubicBezTo>
                  <a:pt x="7850" y="12011"/>
                  <a:pt x="7448" y="12160"/>
                  <a:pt x="7076" y="12480"/>
                </a:cubicBezTo>
                <a:cubicBezTo>
                  <a:pt x="6890" y="12640"/>
                  <a:pt x="6681" y="12679"/>
                  <a:pt x="6517" y="12960"/>
                </a:cubicBezTo>
                <a:cubicBezTo>
                  <a:pt x="6331" y="13280"/>
                  <a:pt x="6159" y="13662"/>
                  <a:pt x="5959" y="13920"/>
                </a:cubicBezTo>
                <a:cubicBezTo>
                  <a:pt x="5691" y="14264"/>
                  <a:pt x="4894" y="14726"/>
                  <a:pt x="4655" y="14880"/>
                </a:cubicBezTo>
                <a:cubicBezTo>
                  <a:pt x="4469" y="15200"/>
                  <a:pt x="4293" y="15564"/>
                  <a:pt x="4097" y="15840"/>
                </a:cubicBezTo>
                <a:cubicBezTo>
                  <a:pt x="3609" y="16525"/>
                  <a:pt x="3069" y="16966"/>
                  <a:pt x="2607" y="17760"/>
                </a:cubicBezTo>
                <a:cubicBezTo>
                  <a:pt x="2421" y="18080"/>
                  <a:pt x="2253" y="18486"/>
                  <a:pt x="2048" y="18720"/>
                </a:cubicBezTo>
                <a:cubicBezTo>
                  <a:pt x="886" y="20052"/>
                  <a:pt x="1163" y="19011"/>
                  <a:pt x="372" y="20640"/>
                </a:cubicBezTo>
                <a:cubicBezTo>
                  <a:pt x="235" y="20923"/>
                  <a:pt x="124" y="21280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headEnd type="stealth"/>
          </a:ln>
          <a:effectLst>
            <a:outerShdw sx="100000" sy="100000" kx="0" ky="0" algn="b" rotWithShape="0" blurRad="0" dist="50800" dir="5400000">
              <a:srgbClr val="000000">
                <a:alpha val="67997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5" name="線條"/>
          <p:cNvSpPr/>
          <p:nvPr/>
        </p:nvSpPr>
        <p:spPr>
          <a:xfrm flipH="1" rot="3415342">
            <a:off x="3152651" y="3433128"/>
            <a:ext cx="1025053" cy="246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103" y="320"/>
                  <a:pt x="20617" y="773"/>
                  <a:pt x="20110" y="960"/>
                </a:cubicBezTo>
                <a:cubicBezTo>
                  <a:pt x="18312" y="1622"/>
                  <a:pt x="19242" y="1300"/>
                  <a:pt x="17317" y="1920"/>
                </a:cubicBezTo>
                <a:cubicBezTo>
                  <a:pt x="17131" y="2080"/>
                  <a:pt x="16947" y="2261"/>
                  <a:pt x="16759" y="2400"/>
                </a:cubicBezTo>
                <a:cubicBezTo>
                  <a:pt x="16513" y="2581"/>
                  <a:pt x="16253" y="2648"/>
                  <a:pt x="16014" y="2880"/>
                </a:cubicBezTo>
                <a:cubicBezTo>
                  <a:pt x="15754" y="3131"/>
                  <a:pt x="15524" y="3558"/>
                  <a:pt x="15269" y="3840"/>
                </a:cubicBezTo>
                <a:cubicBezTo>
                  <a:pt x="14934" y="4210"/>
                  <a:pt x="14293" y="4613"/>
                  <a:pt x="13966" y="4800"/>
                </a:cubicBezTo>
                <a:cubicBezTo>
                  <a:pt x="13441" y="5101"/>
                  <a:pt x="12353" y="5491"/>
                  <a:pt x="11917" y="6240"/>
                </a:cubicBezTo>
                <a:cubicBezTo>
                  <a:pt x="10844" y="8085"/>
                  <a:pt x="11879" y="6488"/>
                  <a:pt x="10800" y="7680"/>
                </a:cubicBezTo>
                <a:cubicBezTo>
                  <a:pt x="10545" y="7962"/>
                  <a:pt x="10310" y="8358"/>
                  <a:pt x="10055" y="8640"/>
                </a:cubicBezTo>
                <a:cubicBezTo>
                  <a:pt x="9447" y="9312"/>
                  <a:pt x="9369" y="8943"/>
                  <a:pt x="8752" y="10080"/>
                </a:cubicBezTo>
                <a:cubicBezTo>
                  <a:pt x="8537" y="10475"/>
                  <a:pt x="8423" y="11190"/>
                  <a:pt x="8193" y="11520"/>
                </a:cubicBezTo>
                <a:cubicBezTo>
                  <a:pt x="7850" y="12011"/>
                  <a:pt x="7448" y="12160"/>
                  <a:pt x="7076" y="12480"/>
                </a:cubicBezTo>
                <a:cubicBezTo>
                  <a:pt x="6890" y="12640"/>
                  <a:pt x="6681" y="12679"/>
                  <a:pt x="6517" y="12960"/>
                </a:cubicBezTo>
                <a:cubicBezTo>
                  <a:pt x="6331" y="13280"/>
                  <a:pt x="6159" y="13662"/>
                  <a:pt x="5959" y="13920"/>
                </a:cubicBezTo>
                <a:cubicBezTo>
                  <a:pt x="5691" y="14264"/>
                  <a:pt x="4894" y="14726"/>
                  <a:pt x="4655" y="14880"/>
                </a:cubicBezTo>
                <a:cubicBezTo>
                  <a:pt x="4469" y="15200"/>
                  <a:pt x="4293" y="15564"/>
                  <a:pt x="4097" y="15840"/>
                </a:cubicBezTo>
                <a:cubicBezTo>
                  <a:pt x="3609" y="16525"/>
                  <a:pt x="3069" y="16966"/>
                  <a:pt x="2607" y="17760"/>
                </a:cubicBezTo>
                <a:cubicBezTo>
                  <a:pt x="2421" y="18080"/>
                  <a:pt x="2253" y="18486"/>
                  <a:pt x="2048" y="18720"/>
                </a:cubicBezTo>
                <a:cubicBezTo>
                  <a:pt x="886" y="20052"/>
                  <a:pt x="1163" y="19011"/>
                  <a:pt x="372" y="20640"/>
                </a:cubicBezTo>
                <a:cubicBezTo>
                  <a:pt x="235" y="20923"/>
                  <a:pt x="124" y="21280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headEnd type="stealth"/>
          </a:ln>
          <a:effectLst>
            <a:outerShdw sx="100000" sy="100000" kx="0" ky="0" algn="b" rotWithShape="0" blurRad="0" dist="50800" dir="5400000">
              <a:srgbClr val="000000">
                <a:alpha val="67997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6" name="線條"/>
          <p:cNvSpPr/>
          <p:nvPr/>
        </p:nvSpPr>
        <p:spPr>
          <a:xfrm flipH="1">
            <a:off x="8734424" y="3396648"/>
            <a:ext cx="503240" cy="647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103" y="320"/>
                  <a:pt x="20617" y="773"/>
                  <a:pt x="20110" y="960"/>
                </a:cubicBezTo>
                <a:cubicBezTo>
                  <a:pt x="18312" y="1622"/>
                  <a:pt x="19242" y="1300"/>
                  <a:pt x="17317" y="1920"/>
                </a:cubicBezTo>
                <a:cubicBezTo>
                  <a:pt x="17131" y="2080"/>
                  <a:pt x="16947" y="2261"/>
                  <a:pt x="16759" y="2400"/>
                </a:cubicBezTo>
                <a:cubicBezTo>
                  <a:pt x="16513" y="2581"/>
                  <a:pt x="16253" y="2648"/>
                  <a:pt x="16014" y="2880"/>
                </a:cubicBezTo>
                <a:cubicBezTo>
                  <a:pt x="15754" y="3131"/>
                  <a:pt x="15524" y="3558"/>
                  <a:pt x="15269" y="3840"/>
                </a:cubicBezTo>
                <a:cubicBezTo>
                  <a:pt x="14934" y="4210"/>
                  <a:pt x="14293" y="4613"/>
                  <a:pt x="13966" y="4800"/>
                </a:cubicBezTo>
                <a:cubicBezTo>
                  <a:pt x="13441" y="5101"/>
                  <a:pt x="12353" y="5491"/>
                  <a:pt x="11917" y="6240"/>
                </a:cubicBezTo>
                <a:cubicBezTo>
                  <a:pt x="10844" y="8085"/>
                  <a:pt x="11879" y="6488"/>
                  <a:pt x="10800" y="7680"/>
                </a:cubicBezTo>
                <a:cubicBezTo>
                  <a:pt x="10545" y="7962"/>
                  <a:pt x="10310" y="8358"/>
                  <a:pt x="10055" y="8640"/>
                </a:cubicBezTo>
                <a:cubicBezTo>
                  <a:pt x="9447" y="9312"/>
                  <a:pt x="9369" y="8943"/>
                  <a:pt x="8752" y="10080"/>
                </a:cubicBezTo>
                <a:cubicBezTo>
                  <a:pt x="8537" y="10475"/>
                  <a:pt x="8423" y="11190"/>
                  <a:pt x="8193" y="11520"/>
                </a:cubicBezTo>
                <a:cubicBezTo>
                  <a:pt x="7850" y="12011"/>
                  <a:pt x="7448" y="12160"/>
                  <a:pt x="7076" y="12480"/>
                </a:cubicBezTo>
                <a:cubicBezTo>
                  <a:pt x="6890" y="12640"/>
                  <a:pt x="6681" y="12679"/>
                  <a:pt x="6517" y="12960"/>
                </a:cubicBezTo>
                <a:cubicBezTo>
                  <a:pt x="6331" y="13280"/>
                  <a:pt x="6159" y="13662"/>
                  <a:pt x="5959" y="13920"/>
                </a:cubicBezTo>
                <a:cubicBezTo>
                  <a:pt x="5691" y="14264"/>
                  <a:pt x="4894" y="14726"/>
                  <a:pt x="4655" y="14880"/>
                </a:cubicBezTo>
                <a:cubicBezTo>
                  <a:pt x="4469" y="15200"/>
                  <a:pt x="4293" y="15564"/>
                  <a:pt x="4097" y="15840"/>
                </a:cubicBezTo>
                <a:cubicBezTo>
                  <a:pt x="3609" y="16525"/>
                  <a:pt x="3069" y="16966"/>
                  <a:pt x="2607" y="17760"/>
                </a:cubicBezTo>
                <a:cubicBezTo>
                  <a:pt x="2421" y="18080"/>
                  <a:pt x="2253" y="18486"/>
                  <a:pt x="2048" y="18720"/>
                </a:cubicBezTo>
                <a:cubicBezTo>
                  <a:pt x="886" y="20052"/>
                  <a:pt x="1163" y="19011"/>
                  <a:pt x="372" y="20640"/>
                </a:cubicBezTo>
                <a:cubicBezTo>
                  <a:pt x="235" y="20923"/>
                  <a:pt x="124" y="21280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headEnd type="stealth"/>
          </a:ln>
          <a:effectLst>
            <a:outerShdw sx="100000" sy="100000" kx="0" ky="0" algn="b" rotWithShape="0" blurRad="0" dist="50800" dir="5400000">
              <a:srgbClr val="000000">
                <a:alpha val="67997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87" name="《完成後端》…"/>
          <p:cNvSpPr txBox="1"/>
          <p:nvPr/>
        </p:nvSpPr>
        <p:spPr>
          <a:xfrm>
            <a:off x="3359150" y="4779962"/>
            <a:ext cx="3457575" cy="7899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CC0000"/>
                </a:solidFill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</a:t>
            </a:r>
            <a:r>
              <a:rPr>
                <a:latin typeface="WeibeiTC-Bold"/>
                <a:ea typeface="WeibeiTC-Bold"/>
                <a:cs typeface="WeibeiTC-Bold"/>
                <a:sym typeface="WeibeiTC-Bold"/>
              </a:rPr>
              <a:t>完成後端</a:t>
            </a:r>
            <a:r>
              <a:t>》 </a:t>
            </a:r>
          </a:p>
          <a:p>
            <a:pPr>
              <a:defRPr sz="800"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>
              <a:defRPr sz="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            </a:t>
            </a:r>
            <a:r>
              <a:rPr sz="1200">
                <a:latin typeface="WeibeiTC-Bold"/>
                <a:ea typeface="WeibeiTC-Bold"/>
                <a:cs typeface="WeibeiTC-Bold"/>
                <a:sym typeface="WeibeiTC-Bold"/>
              </a:rPr>
              <a:t>由李書卉完成</a:t>
            </a:r>
          </a:p>
        </p:txBody>
      </p:sp>
      <p:sp>
        <p:nvSpPr>
          <p:cNvPr id="288" name="《美化功能及…"/>
          <p:cNvSpPr txBox="1"/>
          <p:nvPr/>
        </p:nvSpPr>
        <p:spPr>
          <a:xfrm>
            <a:off x="7050375" y="1760271"/>
            <a:ext cx="3455988" cy="802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CC0000"/>
                </a:solidFill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《美化功能及</a:t>
            </a:r>
          </a:p>
          <a:p>
            <a:pPr>
              <a:defRPr sz="2000">
                <a:solidFill>
                  <a:srgbClr val="CC0000"/>
                </a:solidFill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    介面最後檢查》</a:t>
            </a:r>
            <a:r>
              <a:rPr>
                <a:latin typeface="汉仪神工体简"/>
                <a:ea typeface="汉仪神工体简"/>
                <a:cs typeface="汉仪神工体简"/>
                <a:sym typeface="汉仪神工体简"/>
              </a:rPr>
              <a:t> </a:t>
            </a:r>
          </a:p>
        </p:txBody>
      </p:sp>
      <p:grpSp>
        <p:nvGrpSpPr>
          <p:cNvPr id="291" name="群組"/>
          <p:cNvGrpSpPr/>
          <p:nvPr/>
        </p:nvGrpSpPr>
        <p:grpSpPr>
          <a:xfrm>
            <a:off x="2743968" y="1987550"/>
            <a:ext cx="2605094" cy="1135486"/>
            <a:chOff x="0" y="0"/>
            <a:chExt cx="2605092" cy="1135485"/>
          </a:xfrm>
        </p:grpSpPr>
        <p:pic>
          <p:nvPicPr>
            <p:cNvPr id="289" name="图片212.png" descr="图片2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35150" cy="1135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0" name="《完成頁面設計》"/>
            <p:cNvSpPr txBox="1"/>
            <p:nvPr/>
          </p:nvSpPr>
          <p:spPr>
            <a:xfrm>
              <a:off x="29059" y="222487"/>
              <a:ext cx="2576034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38100" dir="0">
                <a:srgbClr val="000000">
                  <a:alpha val="38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000">
                  <a:solidFill>
                    <a:srgbClr val="CC0000"/>
                  </a:solidFill>
                  <a:latin typeface="WeibeiTC-Bold"/>
                  <a:ea typeface="WeibeiTC-Bold"/>
                  <a:cs typeface="WeibeiTC-Bold"/>
                  <a:sym typeface="WeibeiTC-Bold"/>
                </a:defRPr>
              </a:pPr>
              <a:r>
                <a:t>《完成頁面設計》 </a:t>
              </a:r>
            </a:p>
            <a:p>
              <a:pPr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sp>
        <p:nvSpPr>
          <p:cNvPr id="292" name="圓形"/>
          <p:cNvSpPr/>
          <p:nvPr/>
        </p:nvSpPr>
        <p:spPr>
          <a:xfrm>
            <a:off x="9099456" y="4089400"/>
            <a:ext cx="141293" cy="141288"/>
          </a:xfrm>
          <a:prstGeom prst="ellipse">
            <a:avLst/>
          </a:prstGeom>
          <a:solidFill>
            <a:srgbClr val="CC0000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63500" dist="20000" dir="5400000">
              <a:srgbClr val="000000">
                <a:alpha val="36999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線條"/>
          <p:cNvSpPr/>
          <p:nvPr/>
        </p:nvSpPr>
        <p:spPr>
          <a:xfrm>
            <a:off x="7832966" y="3309756"/>
            <a:ext cx="503240" cy="647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103" y="320"/>
                  <a:pt x="20617" y="773"/>
                  <a:pt x="20110" y="960"/>
                </a:cubicBezTo>
                <a:cubicBezTo>
                  <a:pt x="18312" y="1622"/>
                  <a:pt x="19242" y="1300"/>
                  <a:pt x="17317" y="1920"/>
                </a:cubicBezTo>
                <a:cubicBezTo>
                  <a:pt x="17131" y="2080"/>
                  <a:pt x="16947" y="2261"/>
                  <a:pt x="16759" y="2400"/>
                </a:cubicBezTo>
                <a:cubicBezTo>
                  <a:pt x="16513" y="2581"/>
                  <a:pt x="16253" y="2648"/>
                  <a:pt x="16014" y="2880"/>
                </a:cubicBezTo>
                <a:cubicBezTo>
                  <a:pt x="15754" y="3131"/>
                  <a:pt x="15524" y="3558"/>
                  <a:pt x="15269" y="3840"/>
                </a:cubicBezTo>
                <a:cubicBezTo>
                  <a:pt x="14934" y="4210"/>
                  <a:pt x="14293" y="4613"/>
                  <a:pt x="13966" y="4800"/>
                </a:cubicBezTo>
                <a:cubicBezTo>
                  <a:pt x="13441" y="5101"/>
                  <a:pt x="12353" y="5491"/>
                  <a:pt x="11917" y="6240"/>
                </a:cubicBezTo>
                <a:cubicBezTo>
                  <a:pt x="10844" y="8085"/>
                  <a:pt x="11879" y="6488"/>
                  <a:pt x="10800" y="7680"/>
                </a:cubicBezTo>
                <a:cubicBezTo>
                  <a:pt x="10545" y="7962"/>
                  <a:pt x="10310" y="8358"/>
                  <a:pt x="10055" y="8640"/>
                </a:cubicBezTo>
                <a:cubicBezTo>
                  <a:pt x="9447" y="9312"/>
                  <a:pt x="9369" y="8943"/>
                  <a:pt x="8752" y="10080"/>
                </a:cubicBezTo>
                <a:cubicBezTo>
                  <a:pt x="8537" y="10475"/>
                  <a:pt x="8423" y="11190"/>
                  <a:pt x="8193" y="11520"/>
                </a:cubicBezTo>
                <a:cubicBezTo>
                  <a:pt x="7850" y="12011"/>
                  <a:pt x="7448" y="12160"/>
                  <a:pt x="7076" y="12480"/>
                </a:cubicBezTo>
                <a:cubicBezTo>
                  <a:pt x="6890" y="12640"/>
                  <a:pt x="6681" y="12679"/>
                  <a:pt x="6517" y="12960"/>
                </a:cubicBezTo>
                <a:cubicBezTo>
                  <a:pt x="6331" y="13280"/>
                  <a:pt x="6159" y="13662"/>
                  <a:pt x="5959" y="13920"/>
                </a:cubicBezTo>
                <a:cubicBezTo>
                  <a:pt x="5691" y="14264"/>
                  <a:pt x="4894" y="14726"/>
                  <a:pt x="4655" y="14880"/>
                </a:cubicBezTo>
                <a:cubicBezTo>
                  <a:pt x="4469" y="15200"/>
                  <a:pt x="4293" y="15564"/>
                  <a:pt x="4097" y="15840"/>
                </a:cubicBezTo>
                <a:cubicBezTo>
                  <a:pt x="3609" y="16525"/>
                  <a:pt x="3069" y="16966"/>
                  <a:pt x="2607" y="17760"/>
                </a:cubicBezTo>
                <a:cubicBezTo>
                  <a:pt x="2421" y="18080"/>
                  <a:pt x="2253" y="18486"/>
                  <a:pt x="2048" y="18720"/>
                </a:cubicBezTo>
                <a:cubicBezTo>
                  <a:pt x="886" y="20052"/>
                  <a:pt x="1163" y="19011"/>
                  <a:pt x="372" y="20640"/>
                </a:cubicBezTo>
                <a:cubicBezTo>
                  <a:pt x="235" y="20923"/>
                  <a:pt x="124" y="21280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headEnd type="stealth"/>
          </a:ln>
          <a:effectLst>
            <a:outerShdw sx="100000" sy="100000" kx="0" ky="0" algn="b" rotWithShape="0" blurRad="0" dist="50800" dir="5400000">
              <a:srgbClr val="000000">
                <a:alpha val="67997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94" name="由桑傳雲、李書卉、陳亭亞完成"/>
          <p:cNvSpPr txBox="1"/>
          <p:nvPr/>
        </p:nvSpPr>
        <p:spPr>
          <a:xfrm>
            <a:off x="8308092" y="2646204"/>
            <a:ext cx="2059937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由桑傳雲、李書卉、陳亭亞完成</a:t>
            </a:r>
          </a:p>
        </p:txBody>
      </p:sp>
      <p:sp>
        <p:nvSpPr>
          <p:cNvPr id="295" name="2018.05.28"/>
          <p:cNvSpPr txBox="1"/>
          <p:nvPr/>
        </p:nvSpPr>
        <p:spPr>
          <a:xfrm>
            <a:off x="8869750" y="4331861"/>
            <a:ext cx="936626" cy="24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100">
                <a:solidFill>
                  <a:srgbClr val="CC0000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</a:defRPr>
            </a:lvl1pPr>
          </a:lstStyle>
          <a:p>
            <a:pPr/>
            <a:r>
              <a:t>2018.06.11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Class="entr" nodeType="after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mph" nodeType="afterEffect" presetSubtype="0" presetID="26" grpId="1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57" dur="500" fill="hold" tmFilter="0, 0; .2, .5; .8, .5; 1, 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fill="hold" autoRev="1"/>
                                        <p:tgtEl>
                                          <p:spTgt spid="2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Class="entr" nodeType="after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click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Class="entr" nodeType="afterEffect" presetSubtype="1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2"/>
      <p:bldP build="whole" bldLvl="1" animBg="1" rev="0" advAuto="0" spid="283" grpId="12"/>
      <p:bldP build="whole" bldLvl="1" animBg="1" rev="0" advAuto="0" spid="278" grpId="14"/>
      <p:bldP build="whole" bldLvl="1" animBg="1" rev="0" advAuto="0" spid="273" grpId="8"/>
      <p:bldP build="whole" bldLvl="1" animBg="1" rev="0" advAuto="0" spid="279" grpId="3"/>
      <p:bldP build="whole" bldLvl="1" animBg="1" rev="0" advAuto="0" spid="280" grpId="5"/>
      <p:bldP build="whole" bldLvl="1" animBg="1" rev="0" advAuto="0" spid="277" grpId="4"/>
      <p:bldP build="whole" bldLvl="1" animBg="1" rev="0" advAuto="0" spid="285" grpId="7"/>
      <p:bldP build="whole" bldLvl="1" animBg="1" rev="0" advAuto="0" spid="291" grpId="15"/>
      <p:bldP build="whole" bldLvl="1" animBg="1" rev="0" advAuto="0" spid="282" grpId="10"/>
      <p:bldP build="whole" bldLvl="1" animBg="1" rev="0" advAuto="0" spid="282" grpId="11"/>
      <p:bldP build="whole" bldLvl="1" animBg="1" rev="0" advAuto="0" spid="292" grpId="16"/>
      <p:bldP build="whole" bldLvl="1" animBg="1" rev="0" advAuto="0" spid="284" grpId="6"/>
      <p:bldP build="whole" bldLvl="1" animBg="1" rev="0" advAuto="0" spid="286" grpId="13"/>
      <p:bldP build="whole" bldLvl="1" animBg="1" rev="0" advAuto="0" spid="293" grpId="17"/>
      <p:bldP build="whole" bldLvl="1" animBg="1" rev="0" advAuto="0" spid="270" grpId="1"/>
      <p:bldP build="whole" bldLvl="1" animBg="1" rev="0" advAuto="0" spid="295" grpId="18"/>
      <p:bldP build="whole" bldLvl="1" animBg="1" rev="0" advAuto="0" spid="281" grpId="9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畫面展示"/>
          <p:cNvSpPr txBox="1"/>
          <p:nvPr/>
        </p:nvSpPr>
        <p:spPr>
          <a:xfrm>
            <a:off x="768349" y="1992839"/>
            <a:ext cx="7345365" cy="1247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65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 畫面展示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螢幕快照 2018-06-10 02.13.15.png" descr="螢幕快照 2018-06-10 02.13.15.png"/>
          <p:cNvPicPr>
            <a:picLocks noChangeAspect="1"/>
          </p:cNvPicPr>
          <p:nvPr/>
        </p:nvPicPr>
        <p:blipFill>
          <a:blip r:embed="rId2">
            <a:extLst/>
          </a:blip>
          <a:srcRect l="0" t="10040" r="3173" b="0"/>
          <a:stretch>
            <a:fillRect/>
          </a:stretch>
        </p:blipFill>
        <p:spPr>
          <a:xfrm>
            <a:off x="506212" y="183156"/>
            <a:ext cx="11179632" cy="6491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5_Office 主题">
  <a:themeElements>
    <a:clrScheme name="5_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5_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5_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5_Office 主题">
  <a:themeElements>
    <a:clrScheme name="5_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5_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5_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